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2" d="100"/>
          <a:sy n="92" d="100"/>
        </p:scale>
        <p:origin x="37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1524000" y="1122363"/>
            <a:ext cx="9144000" cy="2387600"/>
          </a:xfrm>
        </p:spPr>
        <p:txBody>
          <a:bodyPr anchor="b"/>
          <a:lstStyle>
            <a:lvl1pPr algn="ctr">
              <a:defRPr sz="6000"/>
            </a:lvl1pPr>
          </a:lstStyle>
          <a:p>
            <a:r>
              <a:rPr lang="nb-NO" smtClean="0"/>
              <a:t>Klikk for å redigere tittelstil</a:t>
            </a:r>
            <a:endParaRPr lang="nb-NO"/>
          </a:p>
        </p:txBody>
      </p:sp>
      <p:sp>
        <p:nvSpPr>
          <p:cNvPr id="3" name="Undertit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smtClean="0"/>
              <a:t>Klikk for å redigere undertittelstil i malen</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06.08.2021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870841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loddrett tekst 2"/>
          <p:cNvSpPr>
            <a:spLocks noGrp="1"/>
          </p:cNvSpPr>
          <p:nvPr>
            <p:ph type="body" orient="vert" idx="1"/>
          </p:nvPr>
        </p:nvSpPr>
        <p:spPr/>
        <p:txBody>
          <a:bodyPr vert="eaVert"/>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06.08.2021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941858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8724900" y="365125"/>
            <a:ext cx="2628900" cy="5811838"/>
          </a:xfrm>
        </p:spPr>
        <p:txBody>
          <a:bodyPr vert="eaVert"/>
          <a:lstStyle/>
          <a:p>
            <a:r>
              <a:rPr lang="nb-NO" smtClean="0"/>
              <a:t>Klikk for å redigere tittelstil</a:t>
            </a:r>
            <a:endParaRPr lang="nb-NO"/>
          </a:p>
        </p:txBody>
      </p:sp>
      <p:sp>
        <p:nvSpPr>
          <p:cNvPr id="3" name="Plassholder for loddrett tekst 2"/>
          <p:cNvSpPr>
            <a:spLocks noGrp="1"/>
          </p:cNvSpPr>
          <p:nvPr>
            <p:ph type="body" orient="vert" idx="1"/>
          </p:nvPr>
        </p:nvSpPr>
        <p:spPr>
          <a:xfrm>
            <a:off x="838200" y="365125"/>
            <a:ext cx="7734300" cy="5811838"/>
          </a:xfrm>
        </p:spPr>
        <p:txBody>
          <a:bodyPr vert="eaVert"/>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06.08.2021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3857896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idx="1"/>
          </p:nvPr>
        </p:nvSpPr>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06.08.2021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37932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tel 1"/>
          <p:cNvSpPr>
            <a:spLocks noGrp="1"/>
          </p:cNvSpPr>
          <p:nvPr>
            <p:ph type="title"/>
          </p:nvPr>
        </p:nvSpPr>
        <p:spPr>
          <a:xfrm>
            <a:off x="831850" y="1709738"/>
            <a:ext cx="10515600" cy="2852737"/>
          </a:xfrm>
        </p:spPr>
        <p:txBody>
          <a:bodyPr anchor="b"/>
          <a:lstStyle>
            <a:lvl1pPr>
              <a:defRPr sz="6000"/>
            </a:lvl1pPr>
          </a:lstStyle>
          <a:p>
            <a:r>
              <a:rPr lang="nb-NO" smtClean="0"/>
              <a:t>Klikk for å redigere tittelstil</a:t>
            </a:r>
            <a:endParaRPr lang="nb-NO"/>
          </a:p>
        </p:txBody>
      </p:sp>
      <p:sp>
        <p:nvSpPr>
          <p:cNvPr id="3" name="Plassholder f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b-NO" smtClean="0"/>
              <a:t>Rediger tekststiler i malen</a:t>
            </a:r>
          </a:p>
        </p:txBody>
      </p:sp>
      <p:sp>
        <p:nvSpPr>
          <p:cNvPr id="4" name="Plassholder for dato 3"/>
          <p:cNvSpPr>
            <a:spLocks noGrp="1"/>
          </p:cNvSpPr>
          <p:nvPr>
            <p:ph type="dt" sz="half" idx="10"/>
          </p:nvPr>
        </p:nvSpPr>
        <p:spPr/>
        <p:txBody>
          <a:bodyPr/>
          <a:lstStyle/>
          <a:p>
            <a:fld id="{3D956CD3-5E70-4B5B-A926-CB5A4B0078BA}" type="datetimeFigureOut">
              <a:rPr lang="nb-NO" smtClean="0"/>
              <a:t>06.08.2021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4059194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sz="half" idx="1"/>
          </p:nvPr>
        </p:nvSpPr>
        <p:spPr>
          <a:xfrm>
            <a:off x="838200" y="1825625"/>
            <a:ext cx="5181600" cy="435133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innhold 3"/>
          <p:cNvSpPr>
            <a:spLocks noGrp="1"/>
          </p:cNvSpPr>
          <p:nvPr>
            <p:ph sz="half" idx="2"/>
          </p:nvPr>
        </p:nvSpPr>
        <p:spPr>
          <a:xfrm>
            <a:off x="6172200" y="1825625"/>
            <a:ext cx="5181600" cy="435133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dato 4"/>
          <p:cNvSpPr>
            <a:spLocks noGrp="1"/>
          </p:cNvSpPr>
          <p:nvPr>
            <p:ph type="dt" sz="half" idx="10"/>
          </p:nvPr>
        </p:nvSpPr>
        <p:spPr/>
        <p:txBody>
          <a:bodyPr/>
          <a:lstStyle/>
          <a:p>
            <a:fld id="{3D956CD3-5E70-4B5B-A926-CB5A4B0078BA}" type="datetimeFigureOut">
              <a:rPr lang="nb-NO" smtClean="0"/>
              <a:t>06.08.2021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2780367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a:xfrm>
            <a:off x="839788" y="365125"/>
            <a:ext cx="10515600" cy="1325563"/>
          </a:xfrm>
        </p:spPr>
        <p:txBody>
          <a:bodyPr/>
          <a:lstStyle/>
          <a:p>
            <a:r>
              <a:rPr lang="nb-NO" smtClean="0"/>
              <a:t>Klikk for å redigere tittelstil</a:t>
            </a:r>
            <a:endParaRPr lang="nb-NO"/>
          </a:p>
        </p:txBody>
      </p:sp>
      <p:sp>
        <p:nvSpPr>
          <p:cNvPr id="3" name="Plassholder f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Rediger tekststiler i malen</a:t>
            </a:r>
          </a:p>
        </p:txBody>
      </p:sp>
      <p:sp>
        <p:nvSpPr>
          <p:cNvPr id="4" name="Plassholder for innhold 3"/>
          <p:cNvSpPr>
            <a:spLocks noGrp="1"/>
          </p:cNvSpPr>
          <p:nvPr>
            <p:ph sz="half" idx="2"/>
          </p:nvPr>
        </p:nvSpPr>
        <p:spPr>
          <a:xfrm>
            <a:off x="839788" y="2505075"/>
            <a:ext cx="5157787" cy="368458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Rediger tekststiler i malen</a:t>
            </a:r>
          </a:p>
        </p:txBody>
      </p:sp>
      <p:sp>
        <p:nvSpPr>
          <p:cNvPr id="6" name="Plassholder for innhold 5"/>
          <p:cNvSpPr>
            <a:spLocks noGrp="1"/>
          </p:cNvSpPr>
          <p:nvPr>
            <p:ph sz="quarter" idx="4"/>
          </p:nvPr>
        </p:nvSpPr>
        <p:spPr>
          <a:xfrm>
            <a:off x="6172200" y="2505075"/>
            <a:ext cx="5183188" cy="368458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7" name="Plassholder for dato 6"/>
          <p:cNvSpPr>
            <a:spLocks noGrp="1"/>
          </p:cNvSpPr>
          <p:nvPr>
            <p:ph type="dt" sz="half" idx="10"/>
          </p:nvPr>
        </p:nvSpPr>
        <p:spPr/>
        <p:txBody>
          <a:bodyPr/>
          <a:lstStyle/>
          <a:p>
            <a:fld id="{3D956CD3-5E70-4B5B-A926-CB5A4B0078BA}" type="datetimeFigureOut">
              <a:rPr lang="nb-NO" smtClean="0"/>
              <a:t>06.08.2021</a:t>
            </a:fld>
            <a:endParaRPr lang="nb-NO"/>
          </a:p>
        </p:txBody>
      </p:sp>
      <p:sp>
        <p:nvSpPr>
          <p:cNvPr id="8" name="Plassholder for bunntekst 7"/>
          <p:cNvSpPr>
            <a:spLocks noGrp="1"/>
          </p:cNvSpPr>
          <p:nvPr>
            <p:ph type="ftr" sz="quarter" idx="11"/>
          </p:nvPr>
        </p:nvSpPr>
        <p:spPr/>
        <p:txBody>
          <a:bodyPr/>
          <a:lstStyle/>
          <a:p>
            <a:endParaRPr lang="nb-NO"/>
          </a:p>
        </p:txBody>
      </p:sp>
      <p:sp>
        <p:nvSpPr>
          <p:cNvPr id="9" name="Plassholder for lysbildenummer 8"/>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593375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dato 2"/>
          <p:cNvSpPr>
            <a:spLocks noGrp="1"/>
          </p:cNvSpPr>
          <p:nvPr>
            <p:ph type="dt" sz="half" idx="10"/>
          </p:nvPr>
        </p:nvSpPr>
        <p:spPr/>
        <p:txBody>
          <a:bodyPr/>
          <a:lstStyle/>
          <a:p>
            <a:fld id="{3D956CD3-5E70-4B5B-A926-CB5A4B0078BA}" type="datetimeFigureOut">
              <a:rPr lang="nb-NO" smtClean="0"/>
              <a:t>06.08.2021</a:t>
            </a:fld>
            <a:endParaRPr lang="nb-NO"/>
          </a:p>
        </p:txBody>
      </p:sp>
      <p:sp>
        <p:nvSpPr>
          <p:cNvPr id="4" name="Plassholder for bunntekst 3"/>
          <p:cNvSpPr>
            <a:spLocks noGrp="1"/>
          </p:cNvSpPr>
          <p:nvPr>
            <p:ph type="ftr" sz="quarter" idx="11"/>
          </p:nvPr>
        </p:nvSpPr>
        <p:spPr/>
        <p:txBody>
          <a:bodyPr/>
          <a:lstStyle/>
          <a:p>
            <a:endParaRPr lang="nb-NO"/>
          </a:p>
        </p:txBody>
      </p:sp>
      <p:sp>
        <p:nvSpPr>
          <p:cNvPr id="5" name="Plassholder for lysbildenummer 4"/>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2341023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p:txBody>
          <a:bodyPr/>
          <a:lstStyle/>
          <a:p>
            <a:fld id="{3D956CD3-5E70-4B5B-A926-CB5A4B0078BA}" type="datetimeFigureOut">
              <a:rPr lang="nb-NO" smtClean="0"/>
              <a:t>06.08.2021</a:t>
            </a:fld>
            <a:endParaRPr lang="nb-NO"/>
          </a:p>
        </p:txBody>
      </p:sp>
      <p:sp>
        <p:nvSpPr>
          <p:cNvPr id="3" name="Plassholder for bunntekst 2"/>
          <p:cNvSpPr>
            <a:spLocks noGrp="1"/>
          </p:cNvSpPr>
          <p:nvPr>
            <p:ph type="ftr" sz="quarter" idx="11"/>
          </p:nvPr>
        </p:nvSpPr>
        <p:spPr/>
        <p:txBody>
          <a:bodyPr/>
          <a:lstStyle/>
          <a:p>
            <a:endParaRPr lang="nb-NO"/>
          </a:p>
        </p:txBody>
      </p:sp>
      <p:sp>
        <p:nvSpPr>
          <p:cNvPr id="4" name="Plassholder for lysbildenummer 3"/>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366628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839788" y="457200"/>
            <a:ext cx="3932237" cy="1600200"/>
          </a:xfrm>
        </p:spPr>
        <p:txBody>
          <a:bodyPr anchor="b"/>
          <a:lstStyle>
            <a:lvl1pPr>
              <a:defRPr sz="3200"/>
            </a:lvl1pPr>
          </a:lstStyle>
          <a:p>
            <a:r>
              <a:rPr lang="nb-NO" smtClean="0"/>
              <a:t>Klikk for å redigere tittelstil</a:t>
            </a:r>
            <a:endParaRPr lang="nb-NO"/>
          </a:p>
        </p:txBody>
      </p:sp>
      <p:sp>
        <p:nvSpPr>
          <p:cNvPr id="3" name="Plassholder for innhol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smtClean="0"/>
              <a:t>Rediger tekststiler i malen</a:t>
            </a:r>
          </a:p>
        </p:txBody>
      </p:sp>
      <p:sp>
        <p:nvSpPr>
          <p:cNvPr id="5" name="Plassholder for dato 4"/>
          <p:cNvSpPr>
            <a:spLocks noGrp="1"/>
          </p:cNvSpPr>
          <p:nvPr>
            <p:ph type="dt" sz="half" idx="10"/>
          </p:nvPr>
        </p:nvSpPr>
        <p:spPr/>
        <p:txBody>
          <a:bodyPr/>
          <a:lstStyle/>
          <a:p>
            <a:fld id="{3D956CD3-5E70-4B5B-A926-CB5A4B0078BA}" type="datetimeFigureOut">
              <a:rPr lang="nb-NO" smtClean="0"/>
              <a:t>06.08.2021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462866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839788" y="457200"/>
            <a:ext cx="3932237" cy="1600200"/>
          </a:xfrm>
        </p:spPr>
        <p:txBody>
          <a:bodyPr anchor="b"/>
          <a:lstStyle>
            <a:lvl1pPr>
              <a:defRPr sz="3200"/>
            </a:lvl1pPr>
          </a:lstStyle>
          <a:p>
            <a:r>
              <a:rPr lang="nb-NO" smtClean="0"/>
              <a:t>Klikk for å redigere tittelstil</a:t>
            </a:r>
            <a:endParaRPr lang="nb-NO"/>
          </a:p>
        </p:txBody>
      </p:sp>
      <p:sp>
        <p:nvSpPr>
          <p:cNvPr id="3" name="Plassholder for bild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smtClean="0"/>
              <a:t>Rediger tekststiler i malen</a:t>
            </a:r>
          </a:p>
        </p:txBody>
      </p:sp>
      <p:sp>
        <p:nvSpPr>
          <p:cNvPr id="5" name="Plassholder for dato 4"/>
          <p:cNvSpPr>
            <a:spLocks noGrp="1"/>
          </p:cNvSpPr>
          <p:nvPr>
            <p:ph type="dt" sz="half" idx="10"/>
          </p:nvPr>
        </p:nvSpPr>
        <p:spPr/>
        <p:txBody>
          <a:bodyPr/>
          <a:lstStyle/>
          <a:p>
            <a:fld id="{3D956CD3-5E70-4B5B-A926-CB5A4B0078BA}" type="datetimeFigureOut">
              <a:rPr lang="nb-NO" smtClean="0"/>
              <a:t>06.08.2021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574976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b-NO" smtClean="0"/>
              <a:t>Klikk for å redigere tittelstil</a:t>
            </a:r>
            <a:endParaRPr lang="nb-NO"/>
          </a:p>
        </p:txBody>
      </p:sp>
      <p:sp>
        <p:nvSpPr>
          <p:cNvPr id="3" name="Plassholder f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956CD3-5E70-4B5B-A926-CB5A4B0078BA}" type="datetimeFigureOut">
              <a:rPr lang="nb-NO" smtClean="0"/>
              <a:t>06.08.2021</a:t>
            </a:fld>
            <a:endParaRPr lang="nb-NO"/>
          </a:p>
        </p:txBody>
      </p:sp>
      <p:sp>
        <p:nvSpPr>
          <p:cNvPr id="5" name="Plassholder for bunn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a:p>
        </p:txBody>
      </p:sp>
      <p:sp>
        <p:nvSpPr>
          <p:cNvPr id="6" name="Plassholder for lysbilde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939550-58D9-438C-9540-80FA874036D7}" type="slidenum">
              <a:rPr lang="nb-NO" smtClean="0"/>
              <a:t>‹#›</a:t>
            </a:fld>
            <a:endParaRPr lang="nb-NO"/>
          </a:p>
        </p:txBody>
      </p:sp>
    </p:spTree>
    <p:extLst>
      <p:ext uri="{BB962C8B-B14F-4D97-AF65-F5344CB8AC3E}">
        <p14:creationId xmlns:p14="http://schemas.microsoft.com/office/powerpoint/2010/main" val="33950428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wmf"/></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w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p:txBody>
          <a:bodyPr/>
          <a:lstStyle/>
          <a:p>
            <a:endParaRPr lang="nb-NO"/>
          </a:p>
        </p:txBody>
      </p:sp>
      <p:sp>
        <p:nvSpPr>
          <p:cNvPr id="3" name="Undertittel 2"/>
          <p:cNvSpPr>
            <a:spLocks noGrp="1"/>
          </p:cNvSpPr>
          <p:nvPr>
            <p:ph type="subTitle" idx="1"/>
          </p:nvPr>
        </p:nvSpPr>
        <p:spPr/>
        <p:txBody>
          <a:bodyPr/>
          <a:lstStyle/>
          <a:p>
            <a:endParaRPr lang="nb-NO"/>
          </a:p>
        </p:txBody>
      </p:sp>
    </p:spTree>
    <p:extLst>
      <p:ext uri="{BB962C8B-B14F-4D97-AF65-F5344CB8AC3E}">
        <p14:creationId xmlns:p14="http://schemas.microsoft.com/office/powerpoint/2010/main" val="1283541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Tank</a:t>
            </a:r>
            <a:endParaRPr lang="nb-NO" dirty="0"/>
          </a:p>
        </p:txBody>
      </p:sp>
      <p:pic>
        <p:nvPicPr>
          <p:cNvPr id="4" name="Bilde 3"/>
          <p:cNvPicPr>
            <a:picLocks noChangeAspect="1"/>
          </p:cNvPicPr>
          <p:nvPr/>
        </p:nvPicPr>
        <p:blipFill>
          <a:blip r:embed="rId2"/>
          <a:stretch>
            <a:fillRect/>
          </a:stretch>
        </p:blipFill>
        <p:spPr>
          <a:xfrm>
            <a:off x="4355089" y="610985"/>
            <a:ext cx="7305675" cy="5486400"/>
          </a:xfrm>
          <a:prstGeom prst="rect">
            <a:avLst/>
          </a:prstGeom>
        </p:spPr>
      </p:pic>
      <p:sp>
        <p:nvSpPr>
          <p:cNvPr id="5" name="Rektangel 4"/>
          <p:cNvSpPr/>
          <p:nvPr/>
        </p:nvSpPr>
        <p:spPr>
          <a:xfrm>
            <a:off x="609140" y="6343245"/>
            <a:ext cx="4689297" cy="369332"/>
          </a:xfrm>
          <a:prstGeom prst="rect">
            <a:avLst/>
          </a:prstGeom>
        </p:spPr>
        <p:txBody>
          <a:bodyPr wrap="none">
            <a:spAutoFit/>
          </a:bodyPr>
          <a:lstStyle/>
          <a:p>
            <a:r>
              <a:rPr lang="nb-NO" i="1" dirty="0">
                <a:latin typeface="Calibri" panose="020F0502020204030204" pitchFamily="34" charset="0"/>
                <a:ea typeface="Calibri" panose="020F0502020204030204" pitchFamily="34" charset="0"/>
                <a:cs typeface="Times New Roman" panose="02020603050405020304" pitchFamily="18" charset="0"/>
              </a:rPr>
              <a:t>Registrering av liggende tanker med skrå vegger</a:t>
            </a:r>
            <a:endParaRPr lang="nb-NO" dirty="0"/>
          </a:p>
        </p:txBody>
      </p:sp>
    </p:spTree>
    <p:extLst>
      <p:ext uri="{BB962C8B-B14F-4D97-AF65-F5344CB8AC3E}">
        <p14:creationId xmlns:p14="http://schemas.microsoft.com/office/powerpoint/2010/main" val="3564828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Tank</a:t>
            </a:r>
            <a:endParaRPr lang="nb-NO" dirty="0"/>
          </a:p>
        </p:txBody>
      </p:sp>
      <p:pic>
        <p:nvPicPr>
          <p:cNvPr id="4" name="Bilde 3" title="Bildeeksempel"/>
          <p:cNvPicPr/>
          <p:nvPr/>
        </p:nvPicPr>
        <p:blipFill rotWithShape="1">
          <a:blip r:embed="rId2"/>
          <a:srcRect t="14173"/>
          <a:stretch/>
        </p:blipFill>
        <p:spPr bwMode="auto">
          <a:xfrm>
            <a:off x="4221970" y="223058"/>
            <a:ext cx="7000212" cy="4348942"/>
          </a:xfrm>
          <a:prstGeom prst="rect">
            <a:avLst/>
          </a:prstGeom>
          <a:ln>
            <a:noFill/>
          </a:ln>
          <a:extLst>
            <a:ext uri="{53640926-AAD7-44D8-BBD7-CCE9431645EC}">
              <a14:shadowObscured xmlns:a14="http://schemas.microsoft.com/office/drawing/2010/main"/>
            </a:ext>
          </a:extLst>
        </p:spPr>
      </p:pic>
      <p:sp>
        <p:nvSpPr>
          <p:cNvPr id="5" name="Rektangel 4"/>
          <p:cNvSpPr/>
          <p:nvPr/>
        </p:nvSpPr>
        <p:spPr>
          <a:xfrm>
            <a:off x="279414" y="4655053"/>
            <a:ext cx="6096000" cy="1870512"/>
          </a:xfrm>
          <a:prstGeom prst="rect">
            <a:avLst/>
          </a:prstGeom>
        </p:spPr>
        <p:txBody>
          <a:bodyPr>
            <a:spAutoFit/>
          </a:bodyPr>
          <a:lstStyle/>
          <a:p>
            <a:pPr>
              <a:lnSpc>
                <a:spcPct val="107000"/>
              </a:lnSpc>
              <a:spcAft>
                <a:spcPts val="800"/>
              </a:spcAft>
            </a:pPr>
            <a:r>
              <a:rPr lang="nb-NO" i="1" dirty="0">
                <a:latin typeface="Calibri" panose="020F0502020204030204" pitchFamily="34" charset="0"/>
                <a:ea typeface="Calibri" panose="020F0502020204030204" pitchFamily="34" charset="0"/>
                <a:cs typeface="Times New Roman" panose="02020603050405020304" pitchFamily="18" charset="0"/>
              </a:rPr>
              <a:t>Når det er flere tanker ved siden av hverandre skal de registreres som et sammenhengende polygon, dersom det samlede arealet overstiger minstemål. Underste bilde viser tre tanker (hver enkelte Tank under minstemål) som skal registreres sammenhengende ettersom det samlede arealet overstiger minstemål.</a:t>
            </a:r>
            <a:endParaRPr lang="nb-NO"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07291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177800" y="-243681"/>
            <a:ext cx="10515600" cy="1325563"/>
          </a:xfrm>
        </p:spPr>
        <p:txBody>
          <a:bodyPr/>
          <a:lstStyle/>
          <a:p>
            <a:r>
              <a:rPr lang="nb-NO" dirty="0" smtClean="0"/>
              <a:t>Søppelbeholder</a:t>
            </a:r>
            <a:endParaRPr lang="nb-NO" dirty="0"/>
          </a:p>
        </p:txBody>
      </p:sp>
      <p:pic>
        <p:nvPicPr>
          <p:cNvPr id="4" name="Bilde 3"/>
          <p:cNvPicPr>
            <a:picLocks noChangeAspect="1"/>
          </p:cNvPicPr>
          <p:nvPr/>
        </p:nvPicPr>
        <p:blipFill>
          <a:blip r:embed="rId2"/>
          <a:stretch>
            <a:fillRect/>
          </a:stretch>
        </p:blipFill>
        <p:spPr>
          <a:xfrm>
            <a:off x="5173114" y="0"/>
            <a:ext cx="6534150" cy="5210175"/>
          </a:xfrm>
          <a:prstGeom prst="rect">
            <a:avLst/>
          </a:prstGeom>
        </p:spPr>
      </p:pic>
      <p:pic>
        <p:nvPicPr>
          <p:cNvPr id="5" name="Bilde 4"/>
          <p:cNvPicPr>
            <a:picLocks noChangeAspect="1"/>
          </p:cNvPicPr>
          <p:nvPr/>
        </p:nvPicPr>
        <p:blipFill>
          <a:blip r:embed="rId3"/>
          <a:stretch>
            <a:fillRect/>
          </a:stretch>
        </p:blipFill>
        <p:spPr>
          <a:xfrm>
            <a:off x="1848889" y="838200"/>
            <a:ext cx="3324225" cy="4371975"/>
          </a:xfrm>
          <a:prstGeom prst="rect">
            <a:avLst/>
          </a:prstGeom>
        </p:spPr>
      </p:pic>
      <p:pic>
        <p:nvPicPr>
          <p:cNvPr id="6" name="Bilde 5"/>
          <p:cNvPicPr>
            <a:picLocks noChangeAspect="1"/>
          </p:cNvPicPr>
          <p:nvPr/>
        </p:nvPicPr>
        <p:blipFill>
          <a:blip r:embed="rId4"/>
          <a:stretch>
            <a:fillRect/>
          </a:stretch>
        </p:blipFill>
        <p:spPr>
          <a:xfrm>
            <a:off x="1848888" y="4089664"/>
            <a:ext cx="9858375" cy="3361175"/>
          </a:xfrm>
          <a:prstGeom prst="rect">
            <a:avLst/>
          </a:prstGeom>
        </p:spPr>
      </p:pic>
    </p:spTree>
    <p:extLst>
      <p:ext uri="{BB962C8B-B14F-4D97-AF65-F5344CB8AC3E}">
        <p14:creationId xmlns:p14="http://schemas.microsoft.com/office/powerpoint/2010/main" val="835406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AnnetGjerde</a:t>
            </a:r>
            <a:endParaRPr lang="nb-NO" dirty="0"/>
          </a:p>
        </p:txBody>
      </p:sp>
      <p:pic>
        <p:nvPicPr>
          <p:cNvPr id="4" name="Bilde 3" title="Bildeeksempel"/>
          <p:cNvPicPr/>
          <p:nvPr/>
        </p:nvPicPr>
        <p:blipFill>
          <a:blip r:embed="rId2" cstate="print">
            <a:lum bright="6000"/>
          </a:blip>
          <a:srcRect/>
          <a:stretch>
            <a:fillRect/>
          </a:stretch>
        </p:blipFill>
        <p:spPr bwMode="auto">
          <a:xfrm>
            <a:off x="5939155" y="1441239"/>
            <a:ext cx="4174490" cy="3196590"/>
          </a:xfrm>
          <a:prstGeom prst="rect">
            <a:avLst/>
          </a:prstGeom>
          <a:noFill/>
          <a:ln w="9525">
            <a:noFill/>
            <a:miter lim="800000"/>
            <a:headEnd/>
            <a:tailEnd/>
          </a:ln>
        </p:spPr>
      </p:pic>
      <p:sp>
        <p:nvSpPr>
          <p:cNvPr id="5" name="Rektangel 4"/>
          <p:cNvSpPr/>
          <p:nvPr/>
        </p:nvSpPr>
        <p:spPr>
          <a:xfrm>
            <a:off x="1346200" y="5134802"/>
            <a:ext cx="6096000" cy="923330"/>
          </a:xfrm>
          <a:prstGeom prst="rect">
            <a:avLst/>
          </a:prstGeom>
        </p:spPr>
        <p:txBody>
          <a:bodyPr>
            <a:spAutoFit/>
          </a:bodyPr>
          <a:lstStyle/>
          <a:p>
            <a:r>
              <a:rPr lang="nb-NO" i="1" dirty="0">
                <a:latin typeface="Calibri" panose="020F0502020204030204" pitchFamily="34" charset="0"/>
                <a:ea typeface="Calibri" panose="020F0502020204030204" pitchFamily="34" charset="0"/>
                <a:cs typeface="Times New Roman" panose="02020603050405020304" pitchFamily="18" charset="0"/>
              </a:rPr>
              <a:t>Fortrinnsvis skal topp gjerde registreres, men der dette er vanskelig registreres gjerdet ved terrengnivå. Dette gjelder typisk for nettinggjerder som vist i bildet over</a:t>
            </a:r>
            <a:endParaRPr lang="nb-NO" dirty="0"/>
          </a:p>
        </p:txBody>
      </p:sp>
    </p:spTree>
    <p:extLst>
      <p:ext uri="{BB962C8B-B14F-4D97-AF65-F5344CB8AC3E}">
        <p14:creationId xmlns:p14="http://schemas.microsoft.com/office/powerpoint/2010/main" val="2177582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Skråforstøtningsmur</a:t>
            </a:r>
            <a:endParaRPr lang="nb-NO" dirty="0"/>
          </a:p>
        </p:txBody>
      </p:sp>
      <p:pic>
        <p:nvPicPr>
          <p:cNvPr id="21" name="Bilde 20"/>
          <p:cNvPicPr>
            <a:picLocks noChangeAspect="1"/>
          </p:cNvPicPr>
          <p:nvPr/>
        </p:nvPicPr>
        <p:blipFill>
          <a:blip r:embed="rId2"/>
          <a:stretch>
            <a:fillRect/>
          </a:stretch>
        </p:blipFill>
        <p:spPr>
          <a:xfrm>
            <a:off x="5569528" y="1936446"/>
            <a:ext cx="4555374" cy="3109223"/>
          </a:xfrm>
          <a:prstGeom prst="rect">
            <a:avLst/>
          </a:prstGeom>
        </p:spPr>
      </p:pic>
      <p:sp>
        <p:nvSpPr>
          <p:cNvPr id="22" name="Rektangel 21"/>
          <p:cNvSpPr/>
          <p:nvPr/>
        </p:nvSpPr>
        <p:spPr>
          <a:xfrm>
            <a:off x="2269470" y="5613461"/>
            <a:ext cx="4743606"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Eksempel på registrering av skrå forstøtningsmur</a:t>
            </a:r>
            <a:endParaRPr lang="nb-NO" dirty="0"/>
          </a:p>
        </p:txBody>
      </p:sp>
    </p:spTree>
    <p:extLst>
      <p:ext uri="{BB962C8B-B14F-4D97-AF65-F5344CB8AC3E}">
        <p14:creationId xmlns:p14="http://schemas.microsoft.com/office/powerpoint/2010/main" val="850362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MurFrittstående</a:t>
            </a:r>
            <a:endParaRPr lang="nb-NO" dirty="0"/>
          </a:p>
        </p:txBody>
      </p:sp>
      <p:grpSp>
        <p:nvGrpSpPr>
          <p:cNvPr id="4" name="Gruppe 3" title="Tegningseksempel"/>
          <p:cNvGrpSpPr>
            <a:grpSpLocks/>
          </p:cNvGrpSpPr>
          <p:nvPr/>
        </p:nvGrpSpPr>
        <p:grpSpPr bwMode="auto">
          <a:xfrm>
            <a:off x="5086667" y="2734945"/>
            <a:ext cx="5304242" cy="3512446"/>
            <a:chOff x="1524" y="2277"/>
            <a:chExt cx="3179" cy="2315"/>
          </a:xfrm>
        </p:grpSpPr>
        <p:sp>
          <p:nvSpPr>
            <p:cNvPr id="5" name="Oval 23"/>
            <p:cNvSpPr>
              <a:spLocks noChangeArrowheads="1"/>
            </p:cNvSpPr>
            <p:nvPr/>
          </p:nvSpPr>
          <p:spPr bwMode="auto">
            <a:xfrm>
              <a:off x="2394" y="4156"/>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grpSp>
          <p:nvGrpSpPr>
            <p:cNvPr id="6" name="Group 24"/>
            <p:cNvGrpSpPr>
              <a:grpSpLocks/>
            </p:cNvGrpSpPr>
            <p:nvPr/>
          </p:nvGrpSpPr>
          <p:grpSpPr bwMode="auto">
            <a:xfrm>
              <a:off x="1524" y="2277"/>
              <a:ext cx="3179" cy="2315"/>
              <a:chOff x="1524" y="2277"/>
              <a:chExt cx="3179" cy="2315"/>
            </a:xfrm>
          </p:grpSpPr>
          <p:cxnSp>
            <p:nvCxnSpPr>
              <p:cNvPr id="7" name="Line 25"/>
              <p:cNvCxnSpPr>
                <a:cxnSpLocks noChangeShapeType="1"/>
              </p:cNvCxnSpPr>
              <p:nvPr/>
            </p:nvCxnSpPr>
            <p:spPr bwMode="auto">
              <a:xfrm>
                <a:off x="3168" y="2362"/>
                <a:ext cx="0" cy="86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grpSp>
            <p:nvGrpSpPr>
              <p:cNvPr id="8" name="Group 26"/>
              <p:cNvGrpSpPr>
                <a:grpSpLocks/>
              </p:cNvGrpSpPr>
              <p:nvPr/>
            </p:nvGrpSpPr>
            <p:grpSpPr bwMode="auto">
              <a:xfrm>
                <a:off x="1524" y="2277"/>
                <a:ext cx="3179" cy="2315"/>
                <a:chOff x="1524" y="2277"/>
                <a:chExt cx="3179" cy="2315"/>
              </a:xfrm>
            </p:grpSpPr>
            <p:cxnSp>
              <p:nvCxnSpPr>
                <p:cNvPr id="9" name="Line 27"/>
                <p:cNvCxnSpPr>
                  <a:cxnSpLocks noChangeShapeType="1"/>
                </p:cNvCxnSpPr>
                <p:nvPr/>
              </p:nvCxnSpPr>
              <p:spPr bwMode="auto">
                <a:xfrm flipV="1">
                  <a:off x="2592" y="2362"/>
                  <a:ext cx="0" cy="144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10" name="Line 28"/>
                <p:cNvCxnSpPr>
                  <a:cxnSpLocks noChangeShapeType="1"/>
                </p:cNvCxnSpPr>
                <p:nvPr/>
              </p:nvCxnSpPr>
              <p:spPr bwMode="auto">
                <a:xfrm>
                  <a:off x="2592" y="2362"/>
                  <a:ext cx="57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11" name="Freeform 29"/>
                <p:cNvSpPr>
                  <a:spLocks/>
                </p:cNvSpPr>
                <p:nvPr/>
              </p:nvSpPr>
              <p:spPr bwMode="auto">
                <a:xfrm>
                  <a:off x="1524" y="3764"/>
                  <a:ext cx="1022" cy="112"/>
                </a:xfrm>
                <a:custGeom>
                  <a:avLst/>
                  <a:gdLst>
                    <a:gd name="T0" fmla="*/ 1022 w 1022"/>
                    <a:gd name="T1" fmla="*/ 0 h 112"/>
                    <a:gd name="T2" fmla="*/ 654 w 1022"/>
                    <a:gd name="T3" fmla="*/ 22 h 112"/>
                    <a:gd name="T4" fmla="*/ 227 w 1022"/>
                    <a:gd name="T5" fmla="*/ 75 h 112"/>
                    <a:gd name="T6" fmla="*/ 159 w 1022"/>
                    <a:gd name="T7" fmla="*/ 97 h 112"/>
                    <a:gd name="T8" fmla="*/ 2 w 1022"/>
                    <a:gd name="T9" fmla="*/ 112 h 112"/>
                  </a:gdLst>
                  <a:ahLst/>
                  <a:cxnLst>
                    <a:cxn ang="0">
                      <a:pos x="T0" y="T1"/>
                    </a:cxn>
                    <a:cxn ang="0">
                      <a:pos x="T2" y="T3"/>
                    </a:cxn>
                    <a:cxn ang="0">
                      <a:pos x="T4" y="T5"/>
                    </a:cxn>
                    <a:cxn ang="0">
                      <a:pos x="T6" y="T7"/>
                    </a:cxn>
                    <a:cxn ang="0">
                      <a:pos x="T8" y="T9"/>
                    </a:cxn>
                  </a:cxnLst>
                  <a:rect l="0" t="0" r="r" b="b"/>
                  <a:pathLst>
                    <a:path w="1022" h="112">
                      <a:moveTo>
                        <a:pt x="1022" y="0"/>
                      </a:moveTo>
                      <a:cubicBezTo>
                        <a:pt x="878" y="34"/>
                        <a:pt x="942" y="16"/>
                        <a:pt x="654" y="22"/>
                      </a:cubicBezTo>
                      <a:cubicBezTo>
                        <a:pt x="512" y="74"/>
                        <a:pt x="382" y="70"/>
                        <a:pt x="227" y="75"/>
                      </a:cubicBezTo>
                      <a:cubicBezTo>
                        <a:pt x="206" y="81"/>
                        <a:pt x="181" y="95"/>
                        <a:pt x="159" y="97"/>
                      </a:cubicBezTo>
                      <a:cubicBezTo>
                        <a:pt x="0" y="110"/>
                        <a:pt x="2" y="52"/>
                        <a:pt x="2" y="112"/>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12" name="Freeform 30"/>
                <p:cNvSpPr>
                  <a:spLocks/>
                </p:cNvSpPr>
                <p:nvPr/>
              </p:nvSpPr>
              <p:spPr bwMode="auto">
                <a:xfrm>
                  <a:off x="3180" y="3059"/>
                  <a:ext cx="1523" cy="188"/>
                </a:xfrm>
                <a:custGeom>
                  <a:avLst/>
                  <a:gdLst>
                    <a:gd name="T0" fmla="*/ 0 w 1523"/>
                    <a:gd name="T1" fmla="*/ 23 h 188"/>
                    <a:gd name="T2" fmla="*/ 150 w 1523"/>
                    <a:gd name="T3" fmla="*/ 0 h 188"/>
                    <a:gd name="T4" fmla="*/ 368 w 1523"/>
                    <a:gd name="T5" fmla="*/ 8 h 188"/>
                    <a:gd name="T6" fmla="*/ 615 w 1523"/>
                    <a:gd name="T7" fmla="*/ 68 h 188"/>
                    <a:gd name="T8" fmla="*/ 668 w 1523"/>
                    <a:gd name="T9" fmla="*/ 90 h 188"/>
                    <a:gd name="T10" fmla="*/ 1163 w 1523"/>
                    <a:gd name="T11" fmla="*/ 105 h 188"/>
                    <a:gd name="T12" fmla="*/ 1380 w 1523"/>
                    <a:gd name="T13" fmla="*/ 165 h 188"/>
                    <a:gd name="T14" fmla="*/ 1523 w 1523"/>
                    <a:gd name="T15" fmla="*/ 188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188">
                      <a:moveTo>
                        <a:pt x="0" y="23"/>
                      </a:moveTo>
                      <a:cubicBezTo>
                        <a:pt x="59" y="18"/>
                        <a:pt x="98" y="19"/>
                        <a:pt x="150" y="0"/>
                      </a:cubicBezTo>
                      <a:cubicBezTo>
                        <a:pt x="223" y="3"/>
                        <a:pt x="295" y="3"/>
                        <a:pt x="368" y="8"/>
                      </a:cubicBezTo>
                      <a:cubicBezTo>
                        <a:pt x="446" y="13"/>
                        <a:pt x="539" y="51"/>
                        <a:pt x="615" y="68"/>
                      </a:cubicBezTo>
                      <a:cubicBezTo>
                        <a:pt x="634" y="72"/>
                        <a:pt x="649" y="89"/>
                        <a:pt x="668" y="90"/>
                      </a:cubicBezTo>
                      <a:cubicBezTo>
                        <a:pt x="833" y="99"/>
                        <a:pt x="998" y="100"/>
                        <a:pt x="1163" y="105"/>
                      </a:cubicBezTo>
                      <a:cubicBezTo>
                        <a:pt x="1234" y="131"/>
                        <a:pt x="1304" y="153"/>
                        <a:pt x="1380" y="165"/>
                      </a:cubicBezTo>
                      <a:cubicBezTo>
                        <a:pt x="1425" y="181"/>
                        <a:pt x="1475" y="188"/>
                        <a:pt x="1523" y="188"/>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13" name="Oval 31"/>
                <p:cNvSpPr>
                  <a:spLocks noChangeArrowheads="1"/>
                </p:cNvSpPr>
                <p:nvPr/>
              </p:nvSpPr>
              <p:spPr bwMode="auto">
                <a:xfrm>
                  <a:off x="2806" y="2277"/>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4" name="Text Box 32"/>
                <p:cNvSpPr txBox="1">
                  <a:spLocks noChangeArrowheads="1"/>
                </p:cNvSpPr>
                <p:nvPr/>
              </p:nvSpPr>
              <p:spPr bwMode="auto">
                <a:xfrm>
                  <a:off x="2213" y="2785"/>
                  <a:ext cx="43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a:effectLst/>
                      <a:latin typeface="Times New Roman" panose="02020603050405020304" pitchFamily="18" charset="0"/>
                      <a:ea typeface="Calibri" panose="020F0502020204030204" pitchFamily="34" charset="0"/>
                      <a:cs typeface="Times New Roman" panose="02020603050405020304" pitchFamily="18" charset="0"/>
                    </a:rPr>
                    <a:t>H</a:t>
                  </a:r>
                </a:p>
              </p:txBody>
            </p:sp>
            <p:sp>
              <p:nvSpPr>
                <p:cNvPr id="15" name="Text Box 33"/>
                <p:cNvSpPr txBox="1">
                  <a:spLocks noChangeArrowheads="1"/>
                </p:cNvSpPr>
                <p:nvPr/>
              </p:nvSpPr>
              <p:spPr bwMode="auto">
                <a:xfrm>
                  <a:off x="3193" y="2494"/>
                  <a:ext cx="106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1600" dirty="0">
                      <a:effectLst/>
                      <a:latin typeface="Times New Roman" panose="02020603050405020304" pitchFamily="18" charset="0"/>
                      <a:ea typeface="Calibri" panose="020F0502020204030204" pitchFamily="34" charset="0"/>
                      <a:cs typeface="Times New Roman" panose="02020603050405020304" pitchFamily="18" charset="0"/>
                    </a:rPr>
                    <a:t>&gt; H/2</a:t>
                  </a:r>
                </a:p>
              </p:txBody>
            </p:sp>
            <p:cxnSp>
              <p:nvCxnSpPr>
                <p:cNvPr id="16" name="Line 34"/>
                <p:cNvCxnSpPr>
                  <a:cxnSpLocks noChangeShapeType="1"/>
                </p:cNvCxnSpPr>
                <p:nvPr/>
              </p:nvCxnSpPr>
              <p:spPr bwMode="auto">
                <a:xfrm>
                  <a:off x="3158" y="3097"/>
                  <a:ext cx="0" cy="547"/>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cxnSp>
            <p:sp>
              <p:nvSpPr>
                <p:cNvPr id="17" name="Text Box 35"/>
                <p:cNvSpPr txBox="1">
                  <a:spLocks noChangeArrowheads="1"/>
                </p:cNvSpPr>
                <p:nvPr/>
              </p:nvSpPr>
              <p:spPr bwMode="auto">
                <a:xfrm>
                  <a:off x="2648" y="4119"/>
                  <a:ext cx="1883"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Skal registreres</a:t>
                  </a:r>
                </a:p>
              </p:txBody>
            </p:sp>
          </p:grpSp>
        </p:grpSp>
      </p:grpSp>
    </p:spTree>
    <p:extLst>
      <p:ext uri="{BB962C8B-B14F-4D97-AF65-F5344CB8AC3E}">
        <p14:creationId xmlns:p14="http://schemas.microsoft.com/office/powerpoint/2010/main" val="30149376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MurFrittstående</a:t>
            </a:r>
            <a:endParaRPr lang="nb-NO" dirty="0"/>
          </a:p>
        </p:txBody>
      </p:sp>
      <p:pic>
        <p:nvPicPr>
          <p:cNvPr id="4" name="Bilde 3" title="Bildeeksempel"/>
          <p:cNvPicPr/>
          <p:nvPr/>
        </p:nvPicPr>
        <p:blipFill>
          <a:blip r:embed="rId2"/>
          <a:stretch>
            <a:fillRect/>
          </a:stretch>
        </p:blipFill>
        <p:spPr>
          <a:xfrm>
            <a:off x="6096000" y="1526137"/>
            <a:ext cx="5342313" cy="4139738"/>
          </a:xfrm>
          <a:prstGeom prst="rect">
            <a:avLst/>
          </a:prstGeom>
        </p:spPr>
      </p:pic>
      <p:pic>
        <p:nvPicPr>
          <p:cNvPr id="5" name="Bilde 4" title="Bildeeksempel"/>
          <p:cNvPicPr/>
          <p:nvPr/>
        </p:nvPicPr>
        <p:blipFill>
          <a:blip r:embed="rId3"/>
          <a:stretch>
            <a:fillRect/>
          </a:stretch>
        </p:blipFill>
        <p:spPr>
          <a:xfrm>
            <a:off x="620857" y="1690688"/>
            <a:ext cx="4865370" cy="3810635"/>
          </a:xfrm>
          <a:prstGeom prst="rect">
            <a:avLst/>
          </a:prstGeom>
        </p:spPr>
      </p:pic>
      <p:sp>
        <p:nvSpPr>
          <p:cNvPr id="6" name="Rektangel 5"/>
          <p:cNvSpPr/>
          <p:nvPr/>
        </p:nvSpPr>
        <p:spPr>
          <a:xfrm>
            <a:off x="6522720" y="5890598"/>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a:t>
            </a:r>
            <a:r>
              <a:rPr lang="nb-NO" i="1" dirty="0">
                <a:latin typeface="Calibri" panose="020F0502020204030204" pitchFamily="34" charset="0"/>
                <a:ea typeface="Calibri" panose="020F0502020204030204" pitchFamily="34" charset="0"/>
                <a:cs typeface="Times New Roman" panose="02020603050405020304" pitchFamily="18" charset="0"/>
              </a:rPr>
              <a:t> </a:t>
            </a:r>
            <a:r>
              <a:rPr lang="nb-NO" dirty="0">
                <a:latin typeface="Times New Roman" panose="02020603050405020304" pitchFamily="18" charset="0"/>
                <a:ea typeface="Calibri" panose="020F0502020204030204" pitchFamily="34" charset="0"/>
              </a:rPr>
              <a:t>på registrering av åpen gjødselkum som </a:t>
            </a:r>
            <a:r>
              <a:rPr lang="nb-NO" dirty="0" err="1">
                <a:latin typeface="Times New Roman" panose="02020603050405020304" pitchFamily="18" charset="0"/>
                <a:ea typeface="Calibri" panose="020F0502020204030204" pitchFamily="34" charset="0"/>
              </a:rPr>
              <a:t>MurFrittstående</a:t>
            </a:r>
            <a:endParaRPr lang="nb-NO" dirty="0"/>
          </a:p>
        </p:txBody>
      </p:sp>
      <p:sp>
        <p:nvSpPr>
          <p:cNvPr id="7" name="Rektangel 6"/>
          <p:cNvSpPr/>
          <p:nvPr/>
        </p:nvSpPr>
        <p:spPr>
          <a:xfrm>
            <a:off x="294888" y="5890598"/>
            <a:ext cx="5666936"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Bilde av lukket gjødselkum (med tak) som </a:t>
            </a:r>
            <a:r>
              <a:rPr lang="nb-NO" dirty="0" err="1">
                <a:latin typeface="Times New Roman" panose="02020603050405020304" pitchFamily="18" charset="0"/>
                <a:ea typeface="Calibri" panose="020F0502020204030204" pitchFamily="34" charset="0"/>
              </a:rPr>
              <a:t>MurFrittstående</a:t>
            </a:r>
            <a:endParaRPr lang="nb-NO" dirty="0"/>
          </a:p>
        </p:txBody>
      </p:sp>
    </p:spTree>
    <p:extLst>
      <p:ext uri="{BB962C8B-B14F-4D97-AF65-F5344CB8AC3E}">
        <p14:creationId xmlns:p14="http://schemas.microsoft.com/office/powerpoint/2010/main" val="391422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endParaRPr lang="nb-NO"/>
          </a:p>
        </p:txBody>
      </p:sp>
      <p:pic>
        <p:nvPicPr>
          <p:cNvPr id="4" name="Bilde 3" title="Bildeeksempel"/>
          <p:cNvPicPr/>
          <p:nvPr/>
        </p:nvPicPr>
        <p:blipFill>
          <a:blip r:embed="rId2"/>
          <a:stretch>
            <a:fillRect/>
          </a:stretch>
        </p:blipFill>
        <p:spPr>
          <a:xfrm>
            <a:off x="5764010" y="1436428"/>
            <a:ext cx="5452110" cy="3087370"/>
          </a:xfrm>
          <a:prstGeom prst="rect">
            <a:avLst/>
          </a:prstGeom>
        </p:spPr>
      </p:pic>
      <p:sp>
        <p:nvSpPr>
          <p:cNvPr id="5" name="Rektangel 4"/>
          <p:cNvSpPr/>
          <p:nvPr/>
        </p:nvSpPr>
        <p:spPr>
          <a:xfrm>
            <a:off x="4211782" y="4948770"/>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 på registrering av lukket gjødselkum (med tak) som </a:t>
            </a:r>
            <a:r>
              <a:rPr lang="nb-NO" dirty="0" err="1">
                <a:latin typeface="Times New Roman" panose="02020603050405020304" pitchFamily="18" charset="0"/>
                <a:ea typeface="Calibri" panose="020F0502020204030204" pitchFamily="34" charset="0"/>
              </a:rPr>
              <a:t>MurFrittstående</a:t>
            </a:r>
            <a:r>
              <a:rPr lang="nb-NO" dirty="0">
                <a:latin typeface="Times New Roman" panose="02020603050405020304" pitchFamily="18" charset="0"/>
                <a:ea typeface="Calibri" panose="020F0502020204030204" pitchFamily="34" charset="0"/>
              </a:rPr>
              <a:t> (rødt) og </a:t>
            </a:r>
            <a:r>
              <a:rPr lang="nb-NO" dirty="0" err="1">
                <a:latin typeface="Times New Roman" panose="02020603050405020304" pitchFamily="18" charset="0"/>
                <a:ea typeface="Calibri" panose="020F0502020204030204" pitchFamily="34" charset="0"/>
              </a:rPr>
              <a:t>BeskrivendeHjelpelinjeAnlegg</a:t>
            </a:r>
            <a:r>
              <a:rPr lang="nb-NO" dirty="0">
                <a:latin typeface="Times New Roman" panose="02020603050405020304" pitchFamily="18" charset="0"/>
                <a:ea typeface="Calibri" panose="020F0502020204030204" pitchFamily="34" charset="0"/>
              </a:rPr>
              <a:t> (gult).</a:t>
            </a:r>
            <a:endParaRPr lang="nb-NO" dirty="0"/>
          </a:p>
        </p:txBody>
      </p:sp>
    </p:spTree>
    <p:extLst>
      <p:ext uri="{BB962C8B-B14F-4D97-AF65-F5344CB8AC3E}">
        <p14:creationId xmlns:p14="http://schemas.microsoft.com/office/powerpoint/2010/main" val="77955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MurLoddrett</a:t>
            </a:r>
            <a:endParaRPr lang="nb-NO" dirty="0"/>
          </a:p>
        </p:txBody>
      </p:sp>
      <p:grpSp>
        <p:nvGrpSpPr>
          <p:cNvPr id="4" name="Gruppe 3" title="Tegningseksempel"/>
          <p:cNvGrpSpPr>
            <a:grpSpLocks/>
          </p:cNvGrpSpPr>
          <p:nvPr/>
        </p:nvGrpSpPr>
        <p:grpSpPr bwMode="auto">
          <a:xfrm>
            <a:off x="3954681" y="2686051"/>
            <a:ext cx="4740365" cy="3249036"/>
            <a:chOff x="1806" y="8950"/>
            <a:chExt cx="3149" cy="2395"/>
          </a:xfrm>
        </p:grpSpPr>
        <p:cxnSp>
          <p:nvCxnSpPr>
            <p:cNvPr id="5" name="Line 37"/>
            <p:cNvCxnSpPr>
              <a:cxnSpLocks noChangeShapeType="1"/>
            </p:cNvCxnSpPr>
            <p:nvPr/>
          </p:nvCxnSpPr>
          <p:spPr bwMode="auto">
            <a:xfrm flipV="1">
              <a:off x="2832" y="9044"/>
              <a:ext cx="0" cy="144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6" name="Line 38"/>
            <p:cNvCxnSpPr>
              <a:cxnSpLocks noChangeShapeType="1"/>
            </p:cNvCxnSpPr>
            <p:nvPr/>
          </p:nvCxnSpPr>
          <p:spPr bwMode="auto">
            <a:xfrm>
              <a:off x="2832" y="9044"/>
              <a:ext cx="57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7" name="Freeform 39"/>
            <p:cNvSpPr>
              <a:spLocks/>
            </p:cNvSpPr>
            <p:nvPr/>
          </p:nvSpPr>
          <p:spPr bwMode="auto">
            <a:xfrm>
              <a:off x="1806" y="10489"/>
              <a:ext cx="1022" cy="112"/>
            </a:xfrm>
            <a:custGeom>
              <a:avLst/>
              <a:gdLst>
                <a:gd name="T0" fmla="*/ 1022 w 1022"/>
                <a:gd name="T1" fmla="*/ 0 h 112"/>
                <a:gd name="T2" fmla="*/ 654 w 1022"/>
                <a:gd name="T3" fmla="*/ 22 h 112"/>
                <a:gd name="T4" fmla="*/ 227 w 1022"/>
                <a:gd name="T5" fmla="*/ 75 h 112"/>
                <a:gd name="T6" fmla="*/ 159 w 1022"/>
                <a:gd name="T7" fmla="*/ 97 h 112"/>
                <a:gd name="T8" fmla="*/ 2 w 1022"/>
                <a:gd name="T9" fmla="*/ 112 h 112"/>
              </a:gdLst>
              <a:ahLst/>
              <a:cxnLst>
                <a:cxn ang="0">
                  <a:pos x="T0" y="T1"/>
                </a:cxn>
                <a:cxn ang="0">
                  <a:pos x="T2" y="T3"/>
                </a:cxn>
                <a:cxn ang="0">
                  <a:pos x="T4" y="T5"/>
                </a:cxn>
                <a:cxn ang="0">
                  <a:pos x="T6" y="T7"/>
                </a:cxn>
                <a:cxn ang="0">
                  <a:pos x="T8" y="T9"/>
                </a:cxn>
              </a:cxnLst>
              <a:rect l="0" t="0" r="r" b="b"/>
              <a:pathLst>
                <a:path w="1022" h="112">
                  <a:moveTo>
                    <a:pt x="1022" y="0"/>
                  </a:moveTo>
                  <a:cubicBezTo>
                    <a:pt x="878" y="34"/>
                    <a:pt x="942" y="16"/>
                    <a:pt x="654" y="22"/>
                  </a:cubicBezTo>
                  <a:cubicBezTo>
                    <a:pt x="512" y="74"/>
                    <a:pt x="382" y="70"/>
                    <a:pt x="227" y="75"/>
                  </a:cubicBezTo>
                  <a:cubicBezTo>
                    <a:pt x="206" y="81"/>
                    <a:pt x="181" y="95"/>
                    <a:pt x="159" y="97"/>
                  </a:cubicBezTo>
                  <a:cubicBezTo>
                    <a:pt x="0" y="110"/>
                    <a:pt x="2" y="52"/>
                    <a:pt x="2" y="112"/>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8" name="Freeform 40"/>
            <p:cNvSpPr>
              <a:spLocks/>
            </p:cNvSpPr>
            <p:nvPr/>
          </p:nvSpPr>
          <p:spPr bwMode="auto">
            <a:xfrm>
              <a:off x="3421" y="9025"/>
              <a:ext cx="1523" cy="188"/>
            </a:xfrm>
            <a:custGeom>
              <a:avLst/>
              <a:gdLst>
                <a:gd name="T0" fmla="*/ 0 w 1523"/>
                <a:gd name="T1" fmla="*/ 23 h 188"/>
                <a:gd name="T2" fmla="*/ 150 w 1523"/>
                <a:gd name="T3" fmla="*/ 0 h 188"/>
                <a:gd name="T4" fmla="*/ 368 w 1523"/>
                <a:gd name="T5" fmla="*/ 8 h 188"/>
                <a:gd name="T6" fmla="*/ 615 w 1523"/>
                <a:gd name="T7" fmla="*/ 68 h 188"/>
                <a:gd name="T8" fmla="*/ 668 w 1523"/>
                <a:gd name="T9" fmla="*/ 90 h 188"/>
                <a:gd name="T10" fmla="*/ 1163 w 1523"/>
                <a:gd name="T11" fmla="*/ 105 h 188"/>
                <a:gd name="T12" fmla="*/ 1380 w 1523"/>
                <a:gd name="T13" fmla="*/ 165 h 188"/>
                <a:gd name="T14" fmla="*/ 1523 w 1523"/>
                <a:gd name="T15" fmla="*/ 188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188">
                  <a:moveTo>
                    <a:pt x="0" y="23"/>
                  </a:moveTo>
                  <a:cubicBezTo>
                    <a:pt x="59" y="18"/>
                    <a:pt x="98" y="19"/>
                    <a:pt x="150" y="0"/>
                  </a:cubicBezTo>
                  <a:cubicBezTo>
                    <a:pt x="223" y="3"/>
                    <a:pt x="295" y="3"/>
                    <a:pt x="368" y="8"/>
                  </a:cubicBezTo>
                  <a:cubicBezTo>
                    <a:pt x="446" y="13"/>
                    <a:pt x="539" y="51"/>
                    <a:pt x="615" y="68"/>
                  </a:cubicBezTo>
                  <a:cubicBezTo>
                    <a:pt x="634" y="72"/>
                    <a:pt x="649" y="89"/>
                    <a:pt x="668" y="90"/>
                  </a:cubicBezTo>
                  <a:cubicBezTo>
                    <a:pt x="833" y="99"/>
                    <a:pt x="998" y="100"/>
                    <a:pt x="1163" y="105"/>
                  </a:cubicBezTo>
                  <a:cubicBezTo>
                    <a:pt x="1234" y="131"/>
                    <a:pt x="1304" y="153"/>
                    <a:pt x="1380" y="165"/>
                  </a:cubicBezTo>
                  <a:cubicBezTo>
                    <a:pt x="1425" y="181"/>
                    <a:pt x="1475" y="188"/>
                    <a:pt x="1523" y="188"/>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9" name="Oval 41"/>
            <p:cNvSpPr>
              <a:spLocks noChangeArrowheads="1"/>
            </p:cNvSpPr>
            <p:nvPr/>
          </p:nvSpPr>
          <p:spPr bwMode="auto">
            <a:xfrm>
              <a:off x="2768" y="8950"/>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0" name="Text Box 42"/>
            <p:cNvSpPr txBox="1">
              <a:spLocks noChangeArrowheads="1"/>
            </p:cNvSpPr>
            <p:nvPr/>
          </p:nvSpPr>
          <p:spPr bwMode="auto">
            <a:xfrm>
              <a:off x="2453" y="9537"/>
              <a:ext cx="43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H</a:t>
              </a:r>
            </a:p>
          </p:txBody>
        </p:sp>
        <p:cxnSp>
          <p:nvCxnSpPr>
            <p:cNvPr id="11" name="Line 43"/>
            <p:cNvCxnSpPr>
              <a:cxnSpLocks noChangeShapeType="1"/>
            </p:cNvCxnSpPr>
            <p:nvPr/>
          </p:nvCxnSpPr>
          <p:spPr bwMode="auto">
            <a:xfrm>
              <a:off x="3398" y="9048"/>
              <a:ext cx="0" cy="1432"/>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cxnSp>
        <p:sp>
          <p:nvSpPr>
            <p:cNvPr id="12" name="Oval 44"/>
            <p:cNvSpPr>
              <a:spLocks noChangeArrowheads="1"/>
            </p:cNvSpPr>
            <p:nvPr/>
          </p:nvSpPr>
          <p:spPr bwMode="auto">
            <a:xfrm>
              <a:off x="2671" y="10922"/>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3" name="Text Box 45"/>
            <p:cNvSpPr txBox="1">
              <a:spLocks noChangeArrowheads="1"/>
            </p:cNvSpPr>
            <p:nvPr/>
          </p:nvSpPr>
          <p:spPr bwMode="auto">
            <a:xfrm>
              <a:off x="2877" y="10872"/>
              <a:ext cx="2078"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Skal registreres</a:t>
              </a:r>
            </a:p>
          </p:txBody>
        </p:sp>
      </p:grpSp>
    </p:spTree>
    <p:extLst>
      <p:ext uri="{BB962C8B-B14F-4D97-AF65-F5344CB8AC3E}">
        <p14:creationId xmlns:p14="http://schemas.microsoft.com/office/powerpoint/2010/main" val="4239248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Steingjerde</a:t>
            </a:r>
            <a:endParaRPr lang="nb-NO" dirty="0"/>
          </a:p>
        </p:txBody>
      </p:sp>
      <p:pic>
        <p:nvPicPr>
          <p:cNvPr id="4" name="Bilde 3"/>
          <p:cNvPicPr>
            <a:picLocks noChangeAspect="1"/>
          </p:cNvPicPr>
          <p:nvPr/>
        </p:nvPicPr>
        <p:blipFill>
          <a:blip r:embed="rId2"/>
          <a:stretch>
            <a:fillRect/>
          </a:stretch>
        </p:blipFill>
        <p:spPr>
          <a:xfrm>
            <a:off x="928687" y="1885950"/>
            <a:ext cx="10334625" cy="3086100"/>
          </a:xfrm>
          <a:prstGeom prst="rect">
            <a:avLst/>
          </a:prstGeom>
        </p:spPr>
      </p:pic>
    </p:spTree>
    <p:extLst>
      <p:ext uri="{BB962C8B-B14F-4D97-AF65-F5344CB8AC3E}">
        <p14:creationId xmlns:p14="http://schemas.microsoft.com/office/powerpoint/2010/main" val="867711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a:t>
            </a:r>
            <a:endParaRPr lang="nb-NO" dirty="0"/>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a:p>
        </p:txBody>
      </p:sp>
      <p:graphicFrame>
        <p:nvGraphicFramePr>
          <p:cNvPr id="9" name="Objekt 8" descr="Skisse for Bruavgrensning"/>
          <p:cNvGraphicFramePr>
            <a:graphicFrameLocks noChangeAspect="1"/>
          </p:cNvGraphicFramePr>
          <p:nvPr>
            <p:extLst>
              <p:ext uri="{D42A27DB-BD31-4B8C-83A1-F6EECF244321}">
                <p14:modId xmlns:p14="http://schemas.microsoft.com/office/powerpoint/2010/main" val="2347874455"/>
              </p:ext>
            </p:extLst>
          </p:nvPr>
        </p:nvGraphicFramePr>
        <p:xfrm>
          <a:off x="2111432" y="2593571"/>
          <a:ext cx="8247217" cy="3383280"/>
        </p:xfrm>
        <a:graphic>
          <a:graphicData uri="http://schemas.openxmlformats.org/presentationml/2006/ole">
            <mc:AlternateContent xmlns:mc="http://schemas.openxmlformats.org/markup-compatibility/2006">
              <mc:Choice xmlns:v="urn:schemas-microsoft-com:vml" Requires="v">
                <p:oleObj spid="_x0000_s1030" name="Picture" r:id="rId3" imgW="5925312" imgH="2438400" progId="Word.Picture.8">
                  <p:embed/>
                </p:oleObj>
              </mc:Choice>
              <mc:Fallback>
                <p:oleObj name="Picture" r:id="rId3" imgW="5925312" imgH="2438400" progId="Word.Picture.8">
                  <p:embed/>
                  <p:pic>
                    <p:nvPicPr>
                      <p:cNvPr id="0" name="Object 1" descr="Skisse for Bruavgrensn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1432" y="2593571"/>
                        <a:ext cx="8247217" cy="3383280"/>
                      </a:xfrm>
                      <a:prstGeom prst="rect">
                        <a:avLst/>
                      </a:prstGeom>
                      <a:noFill/>
                    </p:spPr>
                  </p:pic>
                </p:oleObj>
              </mc:Fallback>
            </mc:AlternateContent>
          </a:graphicData>
        </a:graphic>
      </p:graphicFrame>
    </p:spTree>
    <p:extLst>
      <p:ext uri="{BB962C8B-B14F-4D97-AF65-F5344CB8AC3E}">
        <p14:creationId xmlns:p14="http://schemas.microsoft.com/office/powerpoint/2010/main" val="420235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730135" y="84500"/>
            <a:ext cx="10515600" cy="1325563"/>
          </a:xfrm>
        </p:spPr>
        <p:txBody>
          <a:bodyPr/>
          <a:lstStyle/>
          <a:p>
            <a:r>
              <a:rPr lang="nb-NO" dirty="0" smtClean="0"/>
              <a:t>Skjerm</a:t>
            </a:r>
            <a:endParaRPr lang="nb-NO" dirty="0"/>
          </a:p>
        </p:txBody>
      </p:sp>
      <p:pic>
        <p:nvPicPr>
          <p:cNvPr id="41" name="Bilde 40"/>
          <p:cNvPicPr>
            <a:picLocks noChangeAspect="1"/>
          </p:cNvPicPr>
          <p:nvPr/>
        </p:nvPicPr>
        <p:blipFill>
          <a:blip r:embed="rId2"/>
          <a:stretch>
            <a:fillRect/>
          </a:stretch>
        </p:blipFill>
        <p:spPr>
          <a:xfrm>
            <a:off x="5763456" y="1027906"/>
            <a:ext cx="6500622" cy="2865405"/>
          </a:xfrm>
          <a:prstGeom prst="rect">
            <a:avLst/>
          </a:prstGeom>
        </p:spPr>
      </p:pic>
      <p:sp>
        <p:nvSpPr>
          <p:cNvPr id="43" name="Rectangle 44"/>
          <p:cNvSpPr>
            <a:spLocks noChangeArrowheads="1"/>
          </p:cNvSpPr>
          <p:nvPr/>
        </p:nvSpPr>
        <p:spPr bwMode="auto">
          <a:xfrm rot="10800000" flipV="1">
            <a:off x="491066" y="4231250"/>
            <a:ext cx="1170093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Eksempel på registrering av støyskjerm. Det lages 2D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nodepunkt</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der det er høydesprang på mer enn 0.5 meter. Samme prinsipp for høyderegistrering gjelder for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AnnetGjerde</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VeggFrittstående</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og mange andre objekttyper i FKB-</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BygnAnlegg</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nb-NO" altLang="nb-NO" sz="1800" b="0" i="0" u="none" strike="noStrike" cap="none" normalizeH="0" baseline="0" dirty="0" smtClean="0">
              <a:ln>
                <a:noFill/>
              </a:ln>
              <a:solidFill>
                <a:schemeClr val="tx1"/>
              </a:solidFill>
              <a:effectLst/>
              <a:latin typeface="Arial" panose="020B0604020202020204" pitchFamily="34" charset="0"/>
            </a:endParaRPr>
          </a:p>
        </p:txBody>
      </p:sp>
      <p:pic>
        <p:nvPicPr>
          <p:cNvPr id="44" name="Bilde 43" title="Bildeeksempel"/>
          <p:cNvPicPr/>
          <p:nvPr/>
        </p:nvPicPr>
        <p:blipFill>
          <a:blip r:embed="rId3" cstate="print"/>
          <a:srcRect/>
          <a:stretch>
            <a:fillRect/>
          </a:stretch>
        </p:blipFill>
        <p:spPr bwMode="auto">
          <a:xfrm>
            <a:off x="730135" y="1125147"/>
            <a:ext cx="4540250" cy="3053080"/>
          </a:xfrm>
          <a:prstGeom prst="rect">
            <a:avLst/>
          </a:prstGeom>
          <a:noFill/>
          <a:ln w="9525">
            <a:noFill/>
            <a:miter lim="800000"/>
            <a:headEnd/>
            <a:tailEnd/>
          </a:ln>
        </p:spPr>
      </p:pic>
      <p:sp>
        <p:nvSpPr>
          <p:cNvPr id="45" name="Rektangel 44"/>
          <p:cNvSpPr/>
          <p:nvPr/>
        </p:nvSpPr>
        <p:spPr>
          <a:xfrm>
            <a:off x="885256" y="5314203"/>
            <a:ext cx="5102679" cy="369332"/>
          </a:xfrm>
          <a:prstGeom prst="rect">
            <a:avLst/>
          </a:prstGeom>
        </p:spPr>
        <p:txBody>
          <a:bodyPr wrap="none">
            <a:spAutoFit/>
          </a:bodyPr>
          <a:lstStyle/>
          <a:p>
            <a:r>
              <a:rPr lang="nb-NO" dirty="0" err="1">
                <a:latin typeface="Times New Roman" panose="02020603050405020304" pitchFamily="18" charset="0"/>
                <a:ea typeface="Calibri" panose="020F0502020204030204" pitchFamily="34" charset="0"/>
              </a:rPr>
              <a:t>Innglassede</a:t>
            </a:r>
            <a:r>
              <a:rPr lang="nb-NO" dirty="0">
                <a:latin typeface="Times New Roman" panose="02020603050405020304" pitchFamily="18" charset="0"/>
                <a:ea typeface="Calibri" panose="020F0502020204030204" pitchFamily="34" charset="0"/>
              </a:rPr>
              <a:t> skjermer skal registreres som støyskjerm</a:t>
            </a:r>
            <a:endParaRPr lang="nb-NO" dirty="0"/>
          </a:p>
        </p:txBody>
      </p:sp>
    </p:spTree>
    <p:extLst>
      <p:ext uri="{BB962C8B-B14F-4D97-AF65-F5344CB8AC3E}">
        <p14:creationId xmlns:p14="http://schemas.microsoft.com/office/powerpoint/2010/main" val="2265087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Voll</a:t>
            </a:r>
            <a:endParaRPr lang="nb-NO" dirty="0"/>
          </a:p>
        </p:txBody>
      </p:sp>
      <p:pic>
        <p:nvPicPr>
          <p:cNvPr id="10" name="Bilde 9"/>
          <p:cNvPicPr>
            <a:picLocks noChangeAspect="1"/>
          </p:cNvPicPr>
          <p:nvPr/>
        </p:nvPicPr>
        <p:blipFill>
          <a:blip r:embed="rId2"/>
          <a:stretch>
            <a:fillRect/>
          </a:stretch>
        </p:blipFill>
        <p:spPr>
          <a:xfrm>
            <a:off x="4774820" y="595836"/>
            <a:ext cx="6482840" cy="2840002"/>
          </a:xfrm>
          <a:prstGeom prst="rect">
            <a:avLst/>
          </a:prstGeom>
        </p:spPr>
      </p:pic>
      <p:sp>
        <p:nvSpPr>
          <p:cNvPr id="11" name="Rektangel 10"/>
          <p:cNvSpPr/>
          <p:nvPr/>
        </p:nvSpPr>
        <p:spPr>
          <a:xfrm>
            <a:off x="4901100" y="3684909"/>
            <a:ext cx="3570208"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Eksempel på registrering av støyvoll</a:t>
            </a:r>
            <a:endParaRPr lang="nb-NO" dirty="0"/>
          </a:p>
        </p:txBody>
      </p:sp>
    </p:spTree>
    <p:extLst>
      <p:ext uri="{BB962C8B-B14F-4D97-AF65-F5344CB8AC3E}">
        <p14:creationId xmlns:p14="http://schemas.microsoft.com/office/powerpoint/2010/main" val="9423303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Dam/Demning</a:t>
            </a:r>
            <a:endParaRPr lang="nb-NO" dirty="0"/>
          </a:p>
        </p:txBody>
      </p:sp>
      <p:pic>
        <p:nvPicPr>
          <p:cNvPr id="7170" name="Picture 2" descr="Bildeeksempe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84437" y="1027906"/>
            <a:ext cx="4052888"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ktangel 3"/>
          <p:cNvSpPr/>
          <p:nvPr/>
        </p:nvSpPr>
        <p:spPr>
          <a:xfrm>
            <a:off x="5641571" y="4735129"/>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 på registrering av dam. Rød linje angir </a:t>
            </a:r>
            <a:r>
              <a:rPr lang="nb-NO" dirty="0" err="1">
                <a:latin typeface="Times New Roman" panose="02020603050405020304" pitchFamily="18" charset="0"/>
                <a:ea typeface="Calibri" panose="020F0502020204030204" pitchFamily="34" charset="0"/>
              </a:rPr>
              <a:t>damkant</a:t>
            </a:r>
            <a:r>
              <a:rPr lang="nb-NO" dirty="0">
                <a:latin typeface="Times New Roman" panose="02020603050405020304" pitchFamily="18" charset="0"/>
                <a:ea typeface="Calibri" panose="020F0502020204030204" pitchFamily="34" charset="0"/>
              </a:rPr>
              <a:t>, mens grønn linje angir </a:t>
            </a:r>
            <a:r>
              <a:rPr lang="nb-NO" dirty="0" err="1">
                <a:latin typeface="Times New Roman" panose="02020603050405020304" pitchFamily="18" charset="0"/>
                <a:ea typeface="Calibri" panose="020F0502020204030204" pitchFamily="34" charset="0"/>
              </a:rPr>
              <a:t>BeskrivendeHjelpelinjeAnlegg</a:t>
            </a:r>
            <a:endParaRPr lang="nb-NO" dirty="0"/>
          </a:p>
        </p:txBody>
      </p:sp>
      <p:pic>
        <p:nvPicPr>
          <p:cNvPr id="13" name="Bilde 12"/>
          <p:cNvPicPr>
            <a:picLocks noChangeAspect="1"/>
          </p:cNvPicPr>
          <p:nvPr/>
        </p:nvPicPr>
        <p:blipFill>
          <a:blip r:embed="rId3"/>
          <a:stretch>
            <a:fillRect/>
          </a:stretch>
        </p:blipFill>
        <p:spPr>
          <a:xfrm>
            <a:off x="426542" y="2433926"/>
            <a:ext cx="6482840" cy="4051703"/>
          </a:xfrm>
          <a:prstGeom prst="rect">
            <a:avLst/>
          </a:prstGeom>
        </p:spPr>
      </p:pic>
    </p:spTree>
    <p:extLst>
      <p:ext uri="{BB962C8B-B14F-4D97-AF65-F5344CB8AC3E}">
        <p14:creationId xmlns:p14="http://schemas.microsoft.com/office/powerpoint/2010/main" val="3233676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Fiskehjell</a:t>
            </a:r>
            <a:endParaRPr lang="nb-NO" dirty="0"/>
          </a:p>
        </p:txBody>
      </p:sp>
      <p:pic>
        <p:nvPicPr>
          <p:cNvPr id="4" name="Bilde 3" title="Bildeeksempel"/>
          <p:cNvPicPr/>
          <p:nvPr/>
        </p:nvPicPr>
        <p:blipFill>
          <a:blip r:embed="rId2" cstate="print"/>
          <a:srcRect/>
          <a:stretch>
            <a:fillRect/>
          </a:stretch>
        </p:blipFill>
        <p:spPr bwMode="auto">
          <a:xfrm>
            <a:off x="6625244" y="365125"/>
            <a:ext cx="4789025" cy="3229495"/>
          </a:xfrm>
          <a:prstGeom prst="rect">
            <a:avLst/>
          </a:prstGeom>
          <a:noFill/>
          <a:ln w="9525">
            <a:noFill/>
            <a:miter lim="800000"/>
            <a:headEnd/>
            <a:tailEnd/>
          </a:ln>
        </p:spPr>
      </p:pic>
      <p:pic>
        <p:nvPicPr>
          <p:cNvPr id="13" name="Bilde 12"/>
          <p:cNvPicPr>
            <a:picLocks noChangeAspect="1"/>
          </p:cNvPicPr>
          <p:nvPr/>
        </p:nvPicPr>
        <p:blipFill>
          <a:blip r:embed="rId3"/>
          <a:stretch>
            <a:fillRect/>
          </a:stretch>
        </p:blipFill>
        <p:spPr>
          <a:xfrm>
            <a:off x="701583" y="1850824"/>
            <a:ext cx="6482840" cy="3688446"/>
          </a:xfrm>
          <a:prstGeom prst="rect">
            <a:avLst/>
          </a:prstGeom>
        </p:spPr>
      </p:pic>
      <p:sp>
        <p:nvSpPr>
          <p:cNvPr id="14" name="Rektangel 13"/>
          <p:cNvSpPr/>
          <p:nvPr/>
        </p:nvSpPr>
        <p:spPr>
          <a:xfrm>
            <a:off x="529244" y="5699406"/>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Registrering av ytterkant av Fiskehjell uten møne (HREF = TOP)</a:t>
            </a:r>
            <a:endParaRPr lang="nb-NO" dirty="0"/>
          </a:p>
        </p:txBody>
      </p:sp>
    </p:spTree>
    <p:extLst>
      <p:ext uri="{BB962C8B-B14F-4D97-AF65-F5344CB8AC3E}">
        <p14:creationId xmlns:p14="http://schemas.microsoft.com/office/powerpoint/2010/main" val="16039288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Fiskehjellmøne</a:t>
            </a:r>
            <a:endParaRPr lang="nb-NO" dirty="0"/>
          </a:p>
        </p:txBody>
      </p:sp>
      <p:pic>
        <p:nvPicPr>
          <p:cNvPr id="13" name="Bilde 12"/>
          <p:cNvPicPr>
            <a:picLocks noChangeAspect="1"/>
          </p:cNvPicPr>
          <p:nvPr/>
        </p:nvPicPr>
        <p:blipFill>
          <a:blip r:embed="rId2"/>
          <a:stretch>
            <a:fillRect/>
          </a:stretch>
        </p:blipFill>
        <p:spPr>
          <a:xfrm>
            <a:off x="5165518" y="1185692"/>
            <a:ext cx="6482840" cy="2555494"/>
          </a:xfrm>
          <a:prstGeom prst="rect">
            <a:avLst/>
          </a:prstGeom>
        </p:spPr>
      </p:pic>
      <p:sp>
        <p:nvSpPr>
          <p:cNvPr id="14" name="Rektangel 13"/>
          <p:cNvSpPr/>
          <p:nvPr/>
        </p:nvSpPr>
        <p:spPr>
          <a:xfrm>
            <a:off x="595745" y="4238587"/>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Registrering av </a:t>
            </a:r>
            <a:r>
              <a:rPr lang="nb-NO" dirty="0" err="1">
                <a:latin typeface="Times New Roman" panose="02020603050405020304" pitchFamily="18" charset="0"/>
                <a:ea typeface="Calibri" panose="020F0502020204030204" pitchFamily="34" charset="0"/>
              </a:rPr>
              <a:t>FiskehjellMøne</a:t>
            </a:r>
            <a:r>
              <a:rPr lang="nb-NO" dirty="0">
                <a:latin typeface="Times New Roman" panose="02020603050405020304" pitchFamily="18" charset="0"/>
                <a:ea typeface="Calibri" panose="020F0502020204030204" pitchFamily="34" charset="0"/>
              </a:rPr>
              <a:t> (rød linje). </a:t>
            </a:r>
            <a:r>
              <a:rPr lang="nb-NO" dirty="0" smtClean="0">
                <a:latin typeface="Times New Roman" panose="02020603050405020304" pitchFamily="18" charset="0"/>
                <a:ea typeface="Calibri" panose="020F0502020204030204" pitchFamily="34" charset="0"/>
              </a:rPr>
              <a:t>Fiskehjellgrense i </a:t>
            </a:r>
            <a:r>
              <a:rPr lang="nb-NO" dirty="0">
                <a:latin typeface="Times New Roman" panose="02020603050405020304" pitchFamily="18" charset="0"/>
                <a:ea typeface="Calibri" panose="020F0502020204030204" pitchFamily="34" charset="0"/>
              </a:rPr>
              <a:t>blått</a:t>
            </a:r>
            <a:endParaRPr lang="nb-NO" dirty="0"/>
          </a:p>
        </p:txBody>
      </p:sp>
    </p:spTree>
    <p:extLst>
      <p:ext uri="{BB962C8B-B14F-4D97-AF65-F5344CB8AC3E}">
        <p14:creationId xmlns:p14="http://schemas.microsoft.com/office/powerpoint/2010/main" val="3315082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a:t>
            </a:r>
            <a:endParaRPr lang="nb-NO" dirty="0"/>
          </a:p>
        </p:txBody>
      </p:sp>
      <p:pic>
        <p:nvPicPr>
          <p:cNvPr id="5" name="Bilde 4" descr="Eksempelbilde av Bru" title="Eksempelbilde av Bru"/>
          <p:cNvPicPr/>
          <p:nvPr/>
        </p:nvPicPr>
        <p:blipFill>
          <a:blip r:embed="rId2" cstate="print">
            <a:extLst>
              <a:ext uri="{28A0092B-C50C-407E-A947-70E740481C1C}">
                <a14:useLocalDpi xmlns:a14="http://schemas.microsoft.com/office/drawing/2010/main" val="0"/>
              </a:ext>
            </a:extLst>
          </a:blip>
          <a:stretch>
            <a:fillRect/>
          </a:stretch>
        </p:blipFill>
        <p:spPr>
          <a:xfrm>
            <a:off x="6172401" y="2589875"/>
            <a:ext cx="4584268" cy="3405332"/>
          </a:xfrm>
          <a:prstGeom prst="rect">
            <a:avLst/>
          </a:prstGeom>
        </p:spPr>
      </p:pic>
      <p:pic>
        <p:nvPicPr>
          <p:cNvPr id="7" name="Bilde 6" descr="Eksempelbilde av Bru" title="Eksempelbilde av Bru"/>
          <p:cNvPicPr/>
          <p:nvPr/>
        </p:nvPicPr>
        <p:blipFill>
          <a:blip r:embed="rId3">
            <a:extLst>
              <a:ext uri="{28A0092B-C50C-407E-A947-70E740481C1C}">
                <a14:useLocalDpi xmlns:a14="http://schemas.microsoft.com/office/drawing/2010/main" val="0"/>
              </a:ext>
            </a:extLst>
          </a:blip>
          <a:srcRect/>
          <a:stretch>
            <a:fillRect/>
          </a:stretch>
        </p:blipFill>
        <p:spPr bwMode="auto">
          <a:xfrm>
            <a:off x="1554480" y="2589875"/>
            <a:ext cx="4617921" cy="3405332"/>
          </a:xfrm>
          <a:prstGeom prst="rect">
            <a:avLst/>
          </a:prstGeom>
          <a:noFill/>
        </p:spPr>
      </p:pic>
    </p:spTree>
    <p:extLst>
      <p:ext uri="{BB962C8B-B14F-4D97-AF65-F5344CB8AC3E}">
        <p14:creationId xmlns:p14="http://schemas.microsoft.com/office/powerpoint/2010/main" val="2983558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Brudetalj</a:t>
            </a:r>
            <a:endParaRPr lang="nb-NO" dirty="0"/>
          </a:p>
        </p:txBody>
      </p:sp>
      <p:pic>
        <p:nvPicPr>
          <p:cNvPr id="5" name="Bilde 4"/>
          <p:cNvPicPr>
            <a:picLocks noChangeAspect="1"/>
          </p:cNvPicPr>
          <p:nvPr/>
        </p:nvPicPr>
        <p:blipFill>
          <a:blip r:embed="rId2"/>
          <a:stretch>
            <a:fillRect/>
          </a:stretch>
        </p:blipFill>
        <p:spPr>
          <a:xfrm>
            <a:off x="3817907" y="2760954"/>
            <a:ext cx="5627947" cy="4050564"/>
          </a:xfrm>
          <a:prstGeom prst="rect">
            <a:avLst/>
          </a:prstGeom>
        </p:spPr>
      </p:pic>
      <p:pic>
        <p:nvPicPr>
          <p:cNvPr id="4" name="Bilde 3"/>
          <p:cNvPicPr>
            <a:picLocks noChangeAspect="1"/>
          </p:cNvPicPr>
          <p:nvPr/>
        </p:nvPicPr>
        <p:blipFill>
          <a:blip r:embed="rId3"/>
          <a:stretch>
            <a:fillRect/>
          </a:stretch>
        </p:blipFill>
        <p:spPr>
          <a:xfrm>
            <a:off x="3817907" y="0"/>
            <a:ext cx="5627947" cy="3034145"/>
          </a:xfrm>
          <a:prstGeom prst="rect">
            <a:avLst/>
          </a:prstGeom>
        </p:spPr>
      </p:pic>
    </p:spTree>
    <p:extLst>
      <p:ext uri="{BB962C8B-B14F-4D97-AF65-F5344CB8AC3E}">
        <p14:creationId xmlns:p14="http://schemas.microsoft.com/office/powerpoint/2010/main" val="3576643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Kulvert</a:t>
            </a:r>
            <a:endParaRPr lang="nb-NO" dirty="0"/>
          </a:p>
        </p:txBody>
      </p:sp>
      <p:pic>
        <p:nvPicPr>
          <p:cNvPr id="4098" name="Picture 2" descr="Skisse for Kulver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1998" y="1690688"/>
            <a:ext cx="8851489" cy="4658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9754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Tunnelportal</a:t>
            </a:r>
            <a:endParaRPr lang="nb-NO" dirty="0"/>
          </a:p>
        </p:txBody>
      </p:sp>
      <p:pic>
        <p:nvPicPr>
          <p:cNvPr id="4" name="Bilde 3" descr="Bilde på Tunnelportal" title="Bilde på Tunnelportal"/>
          <p:cNvPicPr/>
          <p:nvPr/>
        </p:nvPicPr>
        <p:blipFill>
          <a:blip r:embed="rId2"/>
          <a:stretch>
            <a:fillRect/>
          </a:stretch>
        </p:blipFill>
        <p:spPr>
          <a:xfrm>
            <a:off x="1934296" y="1690687"/>
            <a:ext cx="7085013" cy="4992745"/>
          </a:xfrm>
          <a:prstGeom prst="rect">
            <a:avLst/>
          </a:prstGeom>
        </p:spPr>
      </p:pic>
    </p:spTree>
    <p:extLst>
      <p:ext uri="{BB962C8B-B14F-4D97-AF65-F5344CB8AC3E}">
        <p14:creationId xmlns:p14="http://schemas.microsoft.com/office/powerpoint/2010/main" val="1218942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descr="Bilde på Tunnelportal" title="Bilde på Tunnelportal"/>
          <p:cNvPicPr/>
          <p:nvPr/>
        </p:nvPicPr>
        <p:blipFill>
          <a:blip r:embed="rId2"/>
          <a:stretch>
            <a:fillRect/>
          </a:stretch>
        </p:blipFill>
        <p:spPr>
          <a:xfrm>
            <a:off x="2682442" y="1158125"/>
            <a:ext cx="4965065" cy="4325620"/>
          </a:xfrm>
          <a:prstGeom prst="rect">
            <a:avLst/>
          </a:prstGeom>
        </p:spPr>
      </p:pic>
    </p:spTree>
    <p:extLst>
      <p:ext uri="{BB962C8B-B14F-4D97-AF65-F5344CB8AC3E}">
        <p14:creationId xmlns:p14="http://schemas.microsoft.com/office/powerpoint/2010/main" val="3864827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Parkdetalj</a:t>
            </a:r>
            <a:endParaRPr lang="nb-NO" dirty="0"/>
          </a:p>
        </p:txBody>
      </p:sp>
      <p:pic>
        <p:nvPicPr>
          <p:cNvPr id="4" name="Bilde 3" descr="Bilde BautaStatueGrense" title="Bilde BautaStatueGrense"/>
          <p:cNvPicPr/>
          <p:nvPr/>
        </p:nvPicPr>
        <p:blipFill>
          <a:blip r:embed="rId2" cstate="print"/>
          <a:srcRect/>
          <a:stretch>
            <a:fillRect/>
          </a:stretch>
        </p:blipFill>
        <p:spPr bwMode="auto">
          <a:xfrm>
            <a:off x="4696691" y="2037398"/>
            <a:ext cx="2790911" cy="2750734"/>
          </a:xfrm>
          <a:prstGeom prst="rect">
            <a:avLst/>
          </a:prstGeom>
          <a:noFill/>
          <a:ln w="9525">
            <a:noFill/>
            <a:miter lim="800000"/>
            <a:headEnd/>
            <a:tailEnd/>
          </a:ln>
        </p:spPr>
      </p:pic>
    </p:spTree>
    <p:extLst>
      <p:ext uri="{BB962C8B-B14F-4D97-AF65-F5344CB8AC3E}">
        <p14:creationId xmlns:p14="http://schemas.microsoft.com/office/powerpoint/2010/main" val="2544523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Fundament</a:t>
            </a:r>
            <a:endParaRPr lang="nb-NO" dirty="0"/>
          </a:p>
        </p:txBody>
      </p:sp>
      <p:pic>
        <p:nvPicPr>
          <p:cNvPr id="4" name="Bilde 3"/>
          <p:cNvPicPr>
            <a:picLocks noChangeAspect="1"/>
          </p:cNvPicPr>
          <p:nvPr/>
        </p:nvPicPr>
        <p:blipFill>
          <a:blip r:embed="rId2"/>
          <a:stretch>
            <a:fillRect/>
          </a:stretch>
        </p:blipFill>
        <p:spPr>
          <a:xfrm>
            <a:off x="1130271" y="1690688"/>
            <a:ext cx="9648825" cy="3962400"/>
          </a:xfrm>
          <a:prstGeom prst="rect">
            <a:avLst/>
          </a:prstGeom>
        </p:spPr>
      </p:pic>
      <p:sp>
        <p:nvSpPr>
          <p:cNvPr id="5" name="Rektangel 4"/>
          <p:cNvSpPr/>
          <p:nvPr/>
        </p:nvSpPr>
        <p:spPr>
          <a:xfrm>
            <a:off x="1451957" y="5788025"/>
            <a:ext cx="9462654" cy="923330"/>
          </a:xfrm>
          <a:prstGeom prst="rect">
            <a:avLst/>
          </a:prstGeom>
        </p:spPr>
        <p:txBody>
          <a:bodyPr wrap="square">
            <a:spAutoFit/>
          </a:bodyPr>
          <a:lstStyle/>
          <a:p>
            <a:r>
              <a:rPr lang="nb-NO" dirty="0">
                <a:latin typeface="Times New Roman" panose="02020603050405020304" pitchFamily="18" charset="0"/>
                <a:ea typeface="Calibri" panose="020F0502020204030204" pitchFamily="34" charset="0"/>
              </a:rPr>
              <a:t>Eksempel på registrering av </a:t>
            </a:r>
            <a:r>
              <a:rPr lang="nb-NO" dirty="0" err="1">
                <a:latin typeface="Times New Roman" panose="02020603050405020304" pitchFamily="18" charset="0"/>
                <a:ea typeface="Calibri" panose="020F0502020204030204" pitchFamily="34" charset="0"/>
              </a:rPr>
              <a:t>FundamentKant</a:t>
            </a:r>
            <a:r>
              <a:rPr lang="nb-NO" dirty="0">
                <a:latin typeface="Times New Roman" panose="02020603050405020304" pitchFamily="18" charset="0"/>
                <a:ea typeface="Calibri" panose="020F0502020204030204" pitchFamily="34" charset="0"/>
              </a:rPr>
              <a:t> på fundamenter for bru (brukar, brupilarer). Registreres i den grad de er synlige på bildene. Dersom deler av kanten har dårlig innsyn angis dette ved bruk av kvalitetskoding</a:t>
            </a:r>
            <a:endParaRPr lang="nb-NO" dirty="0"/>
          </a:p>
        </p:txBody>
      </p:sp>
    </p:spTree>
    <p:extLst>
      <p:ext uri="{BB962C8B-B14F-4D97-AF65-F5344CB8AC3E}">
        <p14:creationId xmlns:p14="http://schemas.microsoft.com/office/powerpoint/2010/main" val="4085930948"/>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TotalTime>
  <Words>275</Words>
  <Application>Microsoft Office PowerPoint</Application>
  <PresentationFormat>Widescreen</PresentationFormat>
  <Paragraphs>40</Paragraphs>
  <Slides>24</Slides>
  <Notes>0</Notes>
  <HiddenSlides>0</HiddenSlides>
  <MMClips>0</MMClips>
  <ScaleCrop>false</ScaleCrop>
  <HeadingPairs>
    <vt:vector size="8" baseType="variant">
      <vt:variant>
        <vt:lpstr>Brukte skrifter</vt:lpstr>
      </vt:variant>
      <vt:variant>
        <vt:i4>4</vt:i4>
      </vt:variant>
      <vt:variant>
        <vt:lpstr>Tema</vt:lpstr>
      </vt:variant>
      <vt:variant>
        <vt:i4>1</vt:i4>
      </vt:variant>
      <vt:variant>
        <vt:lpstr>Innebygde OLE-servere</vt:lpstr>
      </vt:variant>
      <vt:variant>
        <vt:i4>1</vt:i4>
      </vt:variant>
      <vt:variant>
        <vt:lpstr>Lysbildetitler</vt:lpstr>
      </vt:variant>
      <vt:variant>
        <vt:i4>24</vt:i4>
      </vt:variant>
    </vt:vector>
  </HeadingPairs>
  <TitlesOfParts>
    <vt:vector size="30" baseType="lpstr">
      <vt:lpstr>Arial</vt:lpstr>
      <vt:lpstr>Calibri</vt:lpstr>
      <vt:lpstr>Calibri Light</vt:lpstr>
      <vt:lpstr>Times New Roman</vt:lpstr>
      <vt:lpstr>Office-tema</vt:lpstr>
      <vt:lpstr>Microsoft Word Picture</vt:lpstr>
      <vt:lpstr>PowerPoint-presentasjon</vt:lpstr>
      <vt:lpstr>Bru</vt:lpstr>
      <vt:lpstr>Bru</vt:lpstr>
      <vt:lpstr>Brudetalj</vt:lpstr>
      <vt:lpstr>Kulvert</vt:lpstr>
      <vt:lpstr>Tunnelportal</vt:lpstr>
      <vt:lpstr>PowerPoint-presentasjon</vt:lpstr>
      <vt:lpstr>Parkdetalj</vt:lpstr>
      <vt:lpstr>Fundament</vt:lpstr>
      <vt:lpstr>Tank</vt:lpstr>
      <vt:lpstr>Tank</vt:lpstr>
      <vt:lpstr>Søppelbeholder</vt:lpstr>
      <vt:lpstr>AnnetGjerde</vt:lpstr>
      <vt:lpstr>Skråforstøtningsmur</vt:lpstr>
      <vt:lpstr>MurFrittstående</vt:lpstr>
      <vt:lpstr>MurFrittstående</vt:lpstr>
      <vt:lpstr>PowerPoint-presentasjon</vt:lpstr>
      <vt:lpstr>MurLoddrett</vt:lpstr>
      <vt:lpstr>Steingjerde</vt:lpstr>
      <vt:lpstr>Skjerm</vt:lpstr>
      <vt:lpstr>Voll</vt:lpstr>
      <vt:lpstr>Dam/Demning</vt:lpstr>
      <vt:lpstr>Fiskehjell</vt:lpstr>
      <vt:lpstr>Fiskehjellmøne</vt:lpstr>
    </vt:vector>
  </TitlesOfParts>
  <Company>Statens Kartverk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PowerPoint-presentasjon</dc:title>
  <dc:creator>Nils Ivar Nes</dc:creator>
  <cp:lastModifiedBy>Nils Ivar Nes</cp:lastModifiedBy>
  <cp:revision>7</cp:revision>
  <dcterms:created xsi:type="dcterms:W3CDTF">2021-08-06T12:22:07Z</dcterms:created>
  <dcterms:modified xsi:type="dcterms:W3CDTF">2021-08-06T13:35:51Z</dcterms:modified>
</cp:coreProperties>
</file>